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7"/>
  </p:handoutMasterIdLst>
  <p:sldIdLst>
    <p:sldId id="256" r:id="rId4"/>
    <p:sldId id="259" r:id="rId6"/>
    <p:sldId id="284" r:id="rId7"/>
    <p:sldId id="291" r:id="rId8"/>
    <p:sldId id="311" r:id="rId9"/>
    <p:sldId id="294" r:id="rId10"/>
    <p:sldId id="295" r:id="rId11"/>
    <p:sldId id="296" r:id="rId12"/>
    <p:sldId id="285" r:id="rId13"/>
    <p:sldId id="274" r:id="rId14"/>
    <p:sldId id="293" r:id="rId15"/>
    <p:sldId id="297" r:id="rId16"/>
    <p:sldId id="298" r:id="rId17"/>
    <p:sldId id="299" r:id="rId18"/>
    <p:sldId id="300" r:id="rId19"/>
    <p:sldId id="286" r:id="rId20"/>
    <p:sldId id="269" r:id="rId21"/>
    <p:sldId id="273" r:id="rId22"/>
    <p:sldId id="287" r:id="rId23"/>
    <p:sldId id="272" r:id="rId24"/>
    <p:sldId id="276" r:id="rId25"/>
    <p:sldId id="288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2" userDrawn="1">
          <p15:clr>
            <a:srgbClr val="A4A3A4"/>
          </p15:clr>
        </p15:guide>
        <p15:guide id="2" pos="33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2D4F6A"/>
    <a:srgbClr val="6768AB"/>
    <a:srgbClr val="E4C1BF"/>
    <a:srgbClr val="CCCBE3"/>
    <a:srgbClr val="535597"/>
    <a:srgbClr val="F5F7F9"/>
    <a:srgbClr val="6A65AD"/>
    <a:srgbClr val="639B79"/>
    <a:srgbClr val="F5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9" autoAdjust="0"/>
    <p:restoredTop sz="90381" autoAdjust="0"/>
  </p:normalViewPr>
  <p:slideViewPr>
    <p:cSldViewPr snapToGrid="0" showGuides="1">
      <p:cViewPr varScale="1">
        <p:scale>
          <a:sx n="83" d="100"/>
          <a:sy n="83" d="100"/>
        </p:scale>
        <p:origin x="152" y="52"/>
      </p:cViewPr>
      <p:guideLst>
        <p:guide orient="horz" pos="1322"/>
        <p:guide pos="33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971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zuser;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 dir="u"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侠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65"/>
            </a:lvl2pPr>
            <a:lvl3pPr marL="914400" indent="0">
              <a:buNone/>
              <a:defRPr sz="1600"/>
            </a:lvl3pPr>
            <a:lvl4pPr marL="1371600" indent="0">
              <a:buNone/>
              <a:defRPr sz="1465"/>
            </a:lvl4pPr>
            <a:lvl5pPr marL="1828800" indent="0">
              <a:buNone/>
              <a:defRPr sz="1465"/>
            </a:lvl5pPr>
            <a:lvl6pPr marL="2286000" indent="0">
              <a:buNone/>
              <a:defRPr sz="1465"/>
            </a:lvl6pPr>
            <a:lvl7pPr marL="2743200" indent="0">
              <a:buNone/>
              <a:defRPr sz="1465"/>
            </a:lvl7pPr>
            <a:lvl8pPr marL="3200400" indent="0">
              <a:buNone/>
              <a:defRPr sz="1465"/>
            </a:lvl8pPr>
            <a:lvl9pPr marL="3657600" indent="0">
              <a:buNone/>
              <a:defRPr sz="14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push dir="u"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9" name="文本框 24"/>
          <p:cNvSpPr txBox="1"/>
          <p:nvPr/>
        </p:nvSpPr>
        <p:spPr>
          <a:xfrm>
            <a:off x="5380355" y="5446395"/>
            <a:ext cx="605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软件学院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  </a:t>
            </a:r>
            <a:r>
              <a:rPr lang="zh-CN" sz="1800" dirty="0">
                <a:solidFill>
                  <a:srgbClr val="2D4F6A"/>
                </a:solidFill>
                <a:cs typeface="+mn-ea"/>
                <a:sym typeface="+mn-lt"/>
              </a:rPr>
              <a:t>软件工程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22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级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班       </a:t>
            </a:r>
            <a:endParaRPr lang="zh-CN" altLang="en-US" sz="1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3" name="文本框 45"/>
          <p:cNvSpPr txBox="1"/>
          <p:nvPr/>
        </p:nvSpPr>
        <p:spPr>
          <a:xfrm>
            <a:off x="7732395" y="5799455"/>
            <a:ext cx="3702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2D4F6A"/>
                </a:solidFill>
                <a:cs typeface="+mn-ea"/>
                <a:sym typeface="+mn-lt"/>
              </a:rPr>
              <a:t>Talents come from diligence, </a:t>
            </a:r>
            <a:r>
              <a:rPr lang="en-US" altLang="zh-CN" dirty="0" err="1">
                <a:solidFill>
                  <a:srgbClr val="2D4F6A"/>
                </a:solidFill>
                <a:cs typeface="+mn-ea"/>
                <a:sym typeface="+mn-lt"/>
              </a:rPr>
              <a:t>qzuserl</a:t>
            </a:r>
            <a:r>
              <a:rPr lang="en-US" altLang="zh-CN" dirty="0">
                <a:solidFill>
                  <a:srgbClr val="2D4F6A"/>
                </a:solidFill>
                <a:cs typeface="+mn-ea"/>
                <a:sym typeface="+mn-lt"/>
              </a:rPr>
              <a:t> </a:t>
            </a:r>
            <a:endParaRPr lang="en-US" altLang="zh-CN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r>
              <a:rPr lang="en-US" altLang="zh-CN" dirty="0">
                <a:solidFill>
                  <a:srgbClr val="2D4F6A"/>
                </a:solidFill>
                <a:cs typeface="+mn-ea"/>
                <a:sym typeface="+mn-lt"/>
              </a:rPr>
              <a:t>and knowledge is gained by accumulation.</a:t>
            </a:r>
            <a:endParaRPr lang="en-US" altLang="zh-CN" b="1" spc="6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32450" y="3667125"/>
            <a:ext cx="5670550" cy="325755"/>
            <a:chOff x="1790507" y="4604579"/>
            <a:chExt cx="4442996" cy="216027"/>
          </a:xfrm>
          <a:solidFill>
            <a:srgbClr val="2D4F6A"/>
          </a:solidFill>
        </p:grpSpPr>
        <p:sp>
          <p:nvSpPr>
            <p:cNvPr id="16" name="矩形 26"/>
            <p:cNvSpPr/>
            <p:nvPr/>
          </p:nvSpPr>
          <p:spPr>
            <a:xfrm>
              <a:off x="1790507" y="4604579"/>
              <a:ext cx="2812571" cy="216027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答辩人：刘一帆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林志轩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李桂羽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导师：郭芬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任意多边形 5"/>
          <p:cNvSpPr>
            <a:spLocks noEditPoints="1"/>
          </p:cNvSpPr>
          <p:nvPr/>
        </p:nvSpPr>
        <p:spPr bwMode="auto">
          <a:xfrm>
            <a:off x="10203180" y="575310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  <p:sp>
        <p:nvSpPr>
          <p:cNvPr id="42" name="文本框 28"/>
          <p:cNvSpPr txBox="1"/>
          <p:nvPr/>
        </p:nvSpPr>
        <p:spPr>
          <a:xfrm>
            <a:off x="633095" y="2080260"/>
            <a:ext cx="10801985" cy="1243965"/>
          </a:xfrm>
          <a:prstGeom prst="rect">
            <a:avLst/>
          </a:prstGeom>
          <a:noFill/>
        </p:spPr>
        <p:txBody>
          <a:bodyPr wrap="square" lIns="91413" tIns="45706" rIns="91413" bIns="45706" rtlCol="0" anchor="t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7500" b="1" dirty="0">
                <a:solidFill>
                  <a:srgbClr val="2D4F6A"/>
                </a:solidFill>
                <a:cs typeface="+mn-ea"/>
                <a:sym typeface="+mn-lt"/>
              </a:rPr>
              <a:t>软件项目综合开发答辩</a:t>
            </a:r>
            <a:endParaRPr lang="zh-CN" altLang="en-US" sz="7500" b="1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43" name="文本框 30"/>
          <p:cNvSpPr txBox="1"/>
          <p:nvPr/>
        </p:nvSpPr>
        <p:spPr>
          <a:xfrm>
            <a:off x="4963795" y="3140710"/>
            <a:ext cx="6420485" cy="33591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en-US" altLang="zh-CN" sz="1600" spc="300" dirty="0">
                <a:solidFill>
                  <a:srgbClr val="2D4F6A"/>
                </a:solidFill>
                <a:cs typeface="+mn-ea"/>
                <a:sym typeface="+mn-lt"/>
              </a:rPr>
              <a:t>SOFTWARE  DEVELOPMENT  REPLY</a:t>
            </a:r>
            <a:endParaRPr lang="en-US" altLang="zh-CN" sz="1600" spc="3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0856797" y="5315754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ipple dir="l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0"/>
          <p:cNvSpPr txBox="1"/>
          <p:nvPr/>
        </p:nvSpPr>
        <p:spPr>
          <a:xfrm>
            <a:off x="392573" y="248010"/>
            <a:ext cx="2624437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研究方法及思路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methods and ideas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2111375" y="3837940"/>
            <a:ext cx="0" cy="425450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984240" y="3837940"/>
            <a:ext cx="0" cy="425450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114915" y="3837940"/>
            <a:ext cx="0" cy="425450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005445" y="2779395"/>
            <a:ext cx="0" cy="476250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044950" y="2779395"/>
            <a:ext cx="0" cy="476250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燕尾形 23"/>
          <p:cNvSpPr/>
          <p:nvPr/>
        </p:nvSpPr>
        <p:spPr>
          <a:xfrm>
            <a:off x="8956675" y="3146425"/>
            <a:ext cx="2392680" cy="779145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522085" y="3146425"/>
            <a:ext cx="2822575" cy="779145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4674870" y="3146425"/>
            <a:ext cx="2392680" cy="779145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2753360" y="3146425"/>
            <a:ext cx="2392680" cy="779145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831215" y="3146425"/>
            <a:ext cx="2392680" cy="779145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9" name="文本框 29"/>
          <p:cNvSpPr txBox="1"/>
          <p:nvPr/>
        </p:nvSpPr>
        <p:spPr>
          <a:xfrm>
            <a:off x="9247505" y="3300095"/>
            <a:ext cx="1753870" cy="481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35" dirty="0">
                <a:solidFill>
                  <a:schemeClr val="bg1"/>
                </a:solidFill>
                <a:cs typeface="+mn-ea"/>
                <a:sym typeface="+mn-lt"/>
              </a:rPr>
              <a:t>交互实现</a:t>
            </a:r>
            <a:endParaRPr lang="zh-CN" altLang="en-US" sz="25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文本框 25"/>
          <p:cNvSpPr txBox="1"/>
          <p:nvPr/>
        </p:nvSpPr>
        <p:spPr>
          <a:xfrm>
            <a:off x="6956425" y="3300095"/>
            <a:ext cx="2127885" cy="481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35" spc="-150" dirty="0">
                <a:solidFill>
                  <a:schemeClr val="bg1"/>
                </a:solidFill>
                <a:cs typeface="+mn-ea"/>
                <a:sym typeface="+mn-lt"/>
              </a:rPr>
              <a:t>前端设计</a:t>
            </a:r>
            <a:endParaRPr lang="zh-CN" altLang="en-US" sz="2535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文本框 21"/>
          <p:cNvSpPr txBox="1"/>
          <p:nvPr/>
        </p:nvSpPr>
        <p:spPr>
          <a:xfrm>
            <a:off x="5119370" y="3300095"/>
            <a:ext cx="1753870" cy="481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35" dirty="0">
                <a:solidFill>
                  <a:schemeClr val="bg1"/>
                </a:solidFill>
                <a:cs typeface="+mn-ea"/>
                <a:sym typeface="+mn-lt"/>
              </a:rPr>
              <a:t>后端实现</a:t>
            </a:r>
            <a:endParaRPr lang="zh-CN" altLang="en-US" sz="25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文本框 16"/>
          <p:cNvSpPr txBox="1"/>
          <p:nvPr/>
        </p:nvSpPr>
        <p:spPr>
          <a:xfrm>
            <a:off x="3168015" y="3300095"/>
            <a:ext cx="1753870" cy="481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35" dirty="0">
                <a:solidFill>
                  <a:schemeClr val="bg1"/>
                </a:solidFill>
                <a:cs typeface="+mn-ea"/>
                <a:sym typeface="+mn-lt"/>
              </a:rPr>
              <a:t>数据存储</a:t>
            </a:r>
            <a:endParaRPr lang="zh-CN" altLang="en-US" sz="25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文本框 12"/>
          <p:cNvSpPr txBox="1"/>
          <p:nvPr/>
        </p:nvSpPr>
        <p:spPr>
          <a:xfrm>
            <a:off x="1264920" y="3300095"/>
            <a:ext cx="1753870" cy="481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35" dirty="0">
                <a:solidFill>
                  <a:schemeClr val="bg1"/>
                </a:solidFill>
                <a:cs typeface="+mn-ea"/>
                <a:sym typeface="+mn-lt"/>
              </a:rPr>
              <a:t>问卷设计</a:t>
            </a:r>
            <a:endParaRPr lang="zh-CN" altLang="en-US" sz="25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83920" y="4318635"/>
            <a:ext cx="2468880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问卷类包含了问题类，问题类又包含了多个答案类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749165" y="4318635"/>
            <a:ext cx="2468880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Java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语言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Springboot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框架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80475" y="4318635"/>
            <a:ext cx="2468880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Axios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820035" y="1799590"/>
            <a:ext cx="2468880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将用户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id 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问卷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id 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问题答案分别存储在关联数据库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86245" y="2146935"/>
            <a:ext cx="2468880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 CSS JS Vue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72430" y="3673522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前端框架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685207" y="1307596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9979" y="1954943"/>
            <a:ext cx="17594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Vue</a:t>
            </a:r>
            <a:endParaRPr lang="en-US" altLang="zh-CN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6160230" y="1441410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6459" y="2201323"/>
            <a:ext cx="17594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3269457" y="3872757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62968" y="4680958"/>
            <a:ext cx="252476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Springboot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30079" y="2523903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后端框架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47453" y="4158988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数据存储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392573" y="248010"/>
            <a:ext cx="2624437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研究方法及思路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methods and ideas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9051002" y="3872757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31788" y="4663466"/>
            <a:ext cx="17594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Git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6255" y="2312222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项目协作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132062" y="3665561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前端框架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444838" y="1373273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7173" y="1934753"/>
            <a:ext cx="17594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Vue</a:t>
            </a:r>
            <a:endParaRPr lang="en-US" altLang="zh-CN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0120" y="4788535"/>
            <a:ext cx="252476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392573" y="248010"/>
            <a:ext cx="2624437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研究方法及思路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methods and ideas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386" y="4664939"/>
            <a:ext cx="3052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使用</a:t>
            </a:r>
            <a:r>
              <a:rPr lang="en-US" altLang="zh-CN" dirty="0"/>
              <a:t>VUE</a:t>
            </a:r>
            <a:r>
              <a:rPr lang="zh-CN" altLang="en-US" dirty="0"/>
              <a:t>强大的整合框架以及</a:t>
            </a:r>
            <a:r>
              <a:rPr lang="en-US" altLang="zh-CN" dirty="0"/>
              <a:t>Element-UI</a:t>
            </a:r>
            <a:r>
              <a:rPr lang="zh-CN" altLang="en-US" dirty="0"/>
              <a:t>的各类样式，保证了前端代码的统一样式与易管理性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4935" y="1278083"/>
            <a:ext cx="7865305" cy="50177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16107" y="3675178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后端框架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0120" y="4788535"/>
            <a:ext cx="252476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392573" y="248010"/>
            <a:ext cx="2624437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研究方法及思路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methods and ideas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386" y="4664939"/>
            <a:ext cx="3052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使用</a:t>
            </a:r>
            <a:r>
              <a:rPr lang="en-US" altLang="zh-CN" dirty="0" err="1"/>
              <a:t>Spingboot</a:t>
            </a:r>
            <a:r>
              <a:rPr lang="zh-CN" altLang="en-US" dirty="0"/>
              <a:t>提供的框架结构以及</a:t>
            </a:r>
            <a:r>
              <a:rPr lang="en-US" altLang="zh-CN" dirty="0"/>
              <a:t>My-</a:t>
            </a:r>
            <a:r>
              <a:rPr lang="en-US" altLang="zh-CN" dirty="0" err="1"/>
              <a:t>batis</a:t>
            </a:r>
            <a:r>
              <a:rPr lang="zh-CN" altLang="en-US" dirty="0"/>
              <a:t>的代码注解，大大提升了后端的编写效率，减少代码冗余，</a:t>
            </a:r>
            <a:endParaRPr lang="zh-CN" altLang="en-US" dirty="0"/>
          </a:p>
        </p:txBody>
      </p:sp>
      <p:sp>
        <p:nvSpPr>
          <p:cNvPr id="15" name="菱形 14"/>
          <p:cNvSpPr/>
          <p:nvPr/>
        </p:nvSpPr>
        <p:spPr>
          <a:xfrm>
            <a:off x="928883" y="1094509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8995" y="1847753"/>
            <a:ext cx="252476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Springboot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6533" y="1249000"/>
            <a:ext cx="8453067" cy="40209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16107" y="3730153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后端框架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0120" y="4788535"/>
            <a:ext cx="252476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392573" y="248010"/>
            <a:ext cx="2624437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研究方法及思路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methods and ideas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386" y="4664939"/>
            <a:ext cx="3052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使用</a:t>
            </a:r>
            <a:r>
              <a:rPr lang="en-US" altLang="zh-CN" dirty="0" err="1"/>
              <a:t>MySql</a:t>
            </a:r>
            <a:r>
              <a:rPr lang="zh-CN" altLang="en-US" dirty="0"/>
              <a:t>存储数据，便于数据与类结构的同步，并调用函数接口实现增删改查等操作</a:t>
            </a:r>
            <a:endParaRPr lang="zh-CN" altLang="en-US" dirty="0"/>
          </a:p>
        </p:txBody>
      </p:sp>
      <p:sp>
        <p:nvSpPr>
          <p:cNvPr id="6" name="菱形 5"/>
          <p:cNvSpPr/>
          <p:nvPr/>
        </p:nvSpPr>
        <p:spPr>
          <a:xfrm>
            <a:off x="914853" y="1276297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4776" y="2001331"/>
            <a:ext cx="17594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570" y="1161737"/>
            <a:ext cx="8242525" cy="50142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16107" y="3730153"/>
            <a:ext cx="279053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项目协作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0120" y="4788535"/>
            <a:ext cx="2524760" cy="658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392573" y="248010"/>
            <a:ext cx="2624437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研究方法及思路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methods and ideas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386" y="4664939"/>
            <a:ext cx="3052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將代码上传</a:t>
            </a:r>
            <a:r>
              <a:rPr lang="en-US" altLang="zh-CN" dirty="0" err="1"/>
              <a:t>github</a:t>
            </a:r>
            <a:r>
              <a:rPr lang="en-US" altLang="zh-CN" dirty="0"/>
              <a:t>,</a:t>
            </a:r>
            <a:r>
              <a:rPr lang="zh-CN" altLang="en-US" dirty="0"/>
              <a:t>保证代码的更新和及时同步，提高了协作效率，防止代码丢失</a:t>
            </a:r>
            <a:endParaRPr lang="zh-CN" altLang="en-US" dirty="0"/>
          </a:p>
        </p:txBody>
      </p:sp>
      <p:sp>
        <p:nvSpPr>
          <p:cNvPr id="6" name="菱形 5"/>
          <p:cNvSpPr/>
          <p:nvPr/>
        </p:nvSpPr>
        <p:spPr>
          <a:xfrm>
            <a:off x="914853" y="1276297"/>
            <a:ext cx="2164985" cy="2164985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4776" y="2001331"/>
            <a:ext cx="17594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Git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051" y="1410970"/>
            <a:ext cx="7976859" cy="48021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4348606" y="2726240"/>
            <a:ext cx="7039283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开发过程与实践总结</a:t>
            </a:r>
            <a:endParaRPr lang="zh-CN" altLang="en-US" sz="4800" b="1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r>
              <a:rPr lang="en-US" altLang="zh-CN" sz="2000" dirty="0">
                <a:solidFill>
                  <a:srgbClr val="2D4F6A"/>
                </a:solidFill>
                <a:cs typeface="+mn-ea"/>
                <a:sym typeface="+mn-lt"/>
              </a:rPr>
              <a:t>Summary of the development process and practices</a:t>
            </a:r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5734050" y="4222750"/>
            <a:ext cx="5654040" cy="4000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335" dirty="0">
                <a:solidFill>
                  <a:srgbClr val="2D4F6A"/>
                </a:solidFill>
                <a:cs typeface="+mn-ea"/>
                <a:sym typeface="+mn-lt"/>
              </a:rPr>
              <a:t>分工与开发过程</a:t>
            </a:r>
            <a:endParaRPr lang="zh-CN" altLang="en-US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17"/>
          <p:cNvSpPr txBox="1"/>
          <p:nvPr/>
        </p:nvSpPr>
        <p:spPr>
          <a:xfrm>
            <a:off x="7582969" y="1896745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03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01552" y="4001939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392573" y="248010"/>
            <a:ext cx="3965471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小组分工与工作</a:t>
            </a:r>
            <a:endParaRPr lang="zh-CN" altLang="en-US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Teamwork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菱形 9"/>
          <p:cNvSpPr/>
          <p:nvPr/>
        </p:nvSpPr>
        <p:spPr>
          <a:xfrm>
            <a:off x="5348605" y="1757680"/>
            <a:ext cx="1630680" cy="1630680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问卷主体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05050" y="4283710"/>
            <a:ext cx="1477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前端页面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2254250" y="3698557"/>
            <a:ext cx="1630680" cy="1630680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前端交互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8432800" y="3698557"/>
            <a:ext cx="1630680" cy="1630680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用户管理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96415" y="2326542"/>
            <a:ext cx="2546350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负责前端页面设计与页面实现，并与后端代码进行数据交互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18665" y="3145473"/>
            <a:ext cx="210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林志轩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14595" y="3625850"/>
            <a:ext cx="25241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负责设计问卷主体框架部分，以及问卷存储的数据结构，解决前后端数据交互问题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13020" y="1189355"/>
            <a:ext cx="210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刘一帆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60384" y="2070001"/>
            <a:ext cx="2376170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负责用户管理部分并与问卷主体部分交互，同时也参与问卷数据模型的构建和用例设计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97215" y="3159443"/>
            <a:ext cx="210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李桂羽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392573" y="248010"/>
            <a:ext cx="3965471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开发过程</a:t>
            </a:r>
            <a:endParaRPr lang="zh-CN" altLang="en-US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Research display and Application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1565275" y="1878965"/>
            <a:ext cx="1889125" cy="3089910"/>
          </a:xfrm>
          <a:custGeom>
            <a:avLst/>
            <a:gdLst>
              <a:gd name="connsiteX0" fmla="*/ 154044 w 1573162"/>
              <a:gd name="connsiteY0" fmla="*/ 0 h 3072580"/>
              <a:gd name="connsiteX1" fmla="*/ 1419118 w 1573162"/>
              <a:gd name="connsiteY1" fmla="*/ 0 h 3072580"/>
              <a:gd name="connsiteX2" fmla="*/ 1573162 w 1573162"/>
              <a:gd name="connsiteY2" fmla="*/ 154044 h 3072580"/>
              <a:gd name="connsiteX3" fmla="*/ 1573162 w 1573162"/>
              <a:gd name="connsiteY3" fmla="*/ 2746472 h 3072580"/>
              <a:gd name="connsiteX4" fmla="*/ 1419118 w 1573162"/>
              <a:gd name="connsiteY4" fmla="*/ 2900516 h 3072580"/>
              <a:gd name="connsiteX5" fmla="*/ 886378 w 1573162"/>
              <a:gd name="connsiteY5" fmla="*/ 2900516 h 3072580"/>
              <a:gd name="connsiteX6" fmla="*/ 786581 w 1573162"/>
              <a:gd name="connsiteY6" fmla="*/ 3072580 h 3072580"/>
              <a:gd name="connsiteX7" fmla="*/ 686784 w 1573162"/>
              <a:gd name="connsiteY7" fmla="*/ 2900516 h 3072580"/>
              <a:gd name="connsiteX8" fmla="*/ 154044 w 1573162"/>
              <a:gd name="connsiteY8" fmla="*/ 2900516 h 3072580"/>
              <a:gd name="connsiteX9" fmla="*/ 0 w 1573162"/>
              <a:gd name="connsiteY9" fmla="*/ 2746472 h 3072580"/>
              <a:gd name="connsiteX10" fmla="*/ 0 w 1573162"/>
              <a:gd name="connsiteY10" fmla="*/ 154044 h 3072580"/>
              <a:gd name="connsiteX11" fmla="*/ 154044 w 1573162"/>
              <a:gd name="connsiteY11" fmla="*/ 0 h 307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3162" h="3072580">
                <a:moveTo>
                  <a:pt x="154044" y="0"/>
                </a:moveTo>
                <a:lnTo>
                  <a:pt x="1419118" y="0"/>
                </a:lnTo>
                <a:cubicBezTo>
                  <a:pt x="1504194" y="0"/>
                  <a:pt x="1573162" y="68968"/>
                  <a:pt x="1573162" y="154044"/>
                </a:cubicBezTo>
                <a:lnTo>
                  <a:pt x="1573162" y="2746472"/>
                </a:lnTo>
                <a:cubicBezTo>
                  <a:pt x="1573162" y="2831548"/>
                  <a:pt x="1504194" y="2900516"/>
                  <a:pt x="1419118" y="2900516"/>
                </a:cubicBezTo>
                <a:lnTo>
                  <a:pt x="886378" y="2900516"/>
                </a:lnTo>
                <a:lnTo>
                  <a:pt x="786581" y="3072580"/>
                </a:lnTo>
                <a:lnTo>
                  <a:pt x="686784" y="2900516"/>
                </a:lnTo>
                <a:lnTo>
                  <a:pt x="154044" y="2900516"/>
                </a:lnTo>
                <a:cubicBezTo>
                  <a:pt x="68968" y="2900516"/>
                  <a:pt x="0" y="2831548"/>
                  <a:pt x="0" y="2746472"/>
                </a:cubicBezTo>
                <a:lnTo>
                  <a:pt x="0" y="154044"/>
                </a:lnTo>
                <a:cubicBezTo>
                  <a:pt x="0" y="68968"/>
                  <a:pt x="68968" y="0"/>
                  <a:pt x="154044" y="0"/>
                </a:cubicBezTo>
                <a:close/>
              </a:path>
            </a:pathLst>
          </a:cu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3956050" y="1878965"/>
            <a:ext cx="1889125" cy="3089910"/>
          </a:xfrm>
          <a:custGeom>
            <a:avLst/>
            <a:gdLst>
              <a:gd name="connsiteX0" fmla="*/ 154044 w 1573162"/>
              <a:gd name="connsiteY0" fmla="*/ 0 h 3072580"/>
              <a:gd name="connsiteX1" fmla="*/ 1419118 w 1573162"/>
              <a:gd name="connsiteY1" fmla="*/ 0 h 3072580"/>
              <a:gd name="connsiteX2" fmla="*/ 1573162 w 1573162"/>
              <a:gd name="connsiteY2" fmla="*/ 154044 h 3072580"/>
              <a:gd name="connsiteX3" fmla="*/ 1573162 w 1573162"/>
              <a:gd name="connsiteY3" fmla="*/ 2746472 h 3072580"/>
              <a:gd name="connsiteX4" fmla="*/ 1419118 w 1573162"/>
              <a:gd name="connsiteY4" fmla="*/ 2900516 h 3072580"/>
              <a:gd name="connsiteX5" fmla="*/ 886378 w 1573162"/>
              <a:gd name="connsiteY5" fmla="*/ 2900516 h 3072580"/>
              <a:gd name="connsiteX6" fmla="*/ 786581 w 1573162"/>
              <a:gd name="connsiteY6" fmla="*/ 3072580 h 3072580"/>
              <a:gd name="connsiteX7" fmla="*/ 686784 w 1573162"/>
              <a:gd name="connsiteY7" fmla="*/ 2900516 h 3072580"/>
              <a:gd name="connsiteX8" fmla="*/ 154044 w 1573162"/>
              <a:gd name="connsiteY8" fmla="*/ 2900516 h 3072580"/>
              <a:gd name="connsiteX9" fmla="*/ 0 w 1573162"/>
              <a:gd name="connsiteY9" fmla="*/ 2746472 h 3072580"/>
              <a:gd name="connsiteX10" fmla="*/ 0 w 1573162"/>
              <a:gd name="connsiteY10" fmla="*/ 154044 h 3072580"/>
              <a:gd name="connsiteX11" fmla="*/ 154044 w 1573162"/>
              <a:gd name="connsiteY11" fmla="*/ 0 h 307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3162" h="3072580">
                <a:moveTo>
                  <a:pt x="154044" y="0"/>
                </a:moveTo>
                <a:lnTo>
                  <a:pt x="1419118" y="0"/>
                </a:lnTo>
                <a:cubicBezTo>
                  <a:pt x="1504194" y="0"/>
                  <a:pt x="1573162" y="68968"/>
                  <a:pt x="1573162" y="154044"/>
                </a:cubicBezTo>
                <a:lnTo>
                  <a:pt x="1573162" y="2746472"/>
                </a:lnTo>
                <a:cubicBezTo>
                  <a:pt x="1573162" y="2831548"/>
                  <a:pt x="1504194" y="2900516"/>
                  <a:pt x="1419118" y="2900516"/>
                </a:cubicBezTo>
                <a:lnTo>
                  <a:pt x="886378" y="2900516"/>
                </a:lnTo>
                <a:lnTo>
                  <a:pt x="786581" y="3072580"/>
                </a:lnTo>
                <a:lnTo>
                  <a:pt x="686784" y="2900516"/>
                </a:lnTo>
                <a:lnTo>
                  <a:pt x="154044" y="2900516"/>
                </a:lnTo>
                <a:cubicBezTo>
                  <a:pt x="68968" y="2900516"/>
                  <a:pt x="0" y="2831548"/>
                  <a:pt x="0" y="2746472"/>
                </a:cubicBezTo>
                <a:lnTo>
                  <a:pt x="0" y="154044"/>
                </a:lnTo>
                <a:cubicBezTo>
                  <a:pt x="0" y="68968"/>
                  <a:pt x="68968" y="0"/>
                  <a:pt x="154044" y="0"/>
                </a:cubicBezTo>
                <a:close/>
              </a:path>
            </a:pathLst>
          </a:cu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346825" y="1878965"/>
            <a:ext cx="1889125" cy="3089910"/>
          </a:xfrm>
          <a:custGeom>
            <a:avLst/>
            <a:gdLst>
              <a:gd name="connsiteX0" fmla="*/ 154044 w 1573162"/>
              <a:gd name="connsiteY0" fmla="*/ 0 h 3072580"/>
              <a:gd name="connsiteX1" fmla="*/ 1419118 w 1573162"/>
              <a:gd name="connsiteY1" fmla="*/ 0 h 3072580"/>
              <a:gd name="connsiteX2" fmla="*/ 1573162 w 1573162"/>
              <a:gd name="connsiteY2" fmla="*/ 154044 h 3072580"/>
              <a:gd name="connsiteX3" fmla="*/ 1573162 w 1573162"/>
              <a:gd name="connsiteY3" fmla="*/ 2746472 h 3072580"/>
              <a:gd name="connsiteX4" fmla="*/ 1419118 w 1573162"/>
              <a:gd name="connsiteY4" fmla="*/ 2900516 h 3072580"/>
              <a:gd name="connsiteX5" fmla="*/ 886378 w 1573162"/>
              <a:gd name="connsiteY5" fmla="*/ 2900516 h 3072580"/>
              <a:gd name="connsiteX6" fmla="*/ 786581 w 1573162"/>
              <a:gd name="connsiteY6" fmla="*/ 3072580 h 3072580"/>
              <a:gd name="connsiteX7" fmla="*/ 686784 w 1573162"/>
              <a:gd name="connsiteY7" fmla="*/ 2900516 h 3072580"/>
              <a:gd name="connsiteX8" fmla="*/ 154044 w 1573162"/>
              <a:gd name="connsiteY8" fmla="*/ 2900516 h 3072580"/>
              <a:gd name="connsiteX9" fmla="*/ 0 w 1573162"/>
              <a:gd name="connsiteY9" fmla="*/ 2746472 h 3072580"/>
              <a:gd name="connsiteX10" fmla="*/ 0 w 1573162"/>
              <a:gd name="connsiteY10" fmla="*/ 154044 h 3072580"/>
              <a:gd name="connsiteX11" fmla="*/ 154044 w 1573162"/>
              <a:gd name="connsiteY11" fmla="*/ 0 h 307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3162" h="3072580">
                <a:moveTo>
                  <a:pt x="154044" y="0"/>
                </a:moveTo>
                <a:lnTo>
                  <a:pt x="1419118" y="0"/>
                </a:lnTo>
                <a:cubicBezTo>
                  <a:pt x="1504194" y="0"/>
                  <a:pt x="1573162" y="68968"/>
                  <a:pt x="1573162" y="154044"/>
                </a:cubicBezTo>
                <a:lnTo>
                  <a:pt x="1573162" y="2746472"/>
                </a:lnTo>
                <a:cubicBezTo>
                  <a:pt x="1573162" y="2831548"/>
                  <a:pt x="1504194" y="2900516"/>
                  <a:pt x="1419118" y="2900516"/>
                </a:cubicBezTo>
                <a:lnTo>
                  <a:pt x="886378" y="2900516"/>
                </a:lnTo>
                <a:lnTo>
                  <a:pt x="786581" y="3072580"/>
                </a:lnTo>
                <a:lnTo>
                  <a:pt x="686784" y="2900516"/>
                </a:lnTo>
                <a:lnTo>
                  <a:pt x="154044" y="2900516"/>
                </a:lnTo>
                <a:cubicBezTo>
                  <a:pt x="68968" y="2900516"/>
                  <a:pt x="0" y="2831548"/>
                  <a:pt x="0" y="2746472"/>
                </a:cubicBezTo>
                <a:lnTo>
                  <a:pt x="0" y="154044"/>
                </a:lnTo>
                <a:cubicBezTo>
                  <a:pt x="0" y="68968"/>
                  <a:pt x="68968" y="0"/>
                  <a:pt x="154044" y="0"/>
                </a:cubicBezTo>
                <a:close/>
              </a:path>
            </a:pathLst>
          </a:cu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8737600" y="1878965"/>
            <a:ext cx="1889125" cy="3089910"/>
          </a:xfrm>
          <a:custGeom>
            <a:avLst/>
            <a:gdLst>
              <a:gd name="connsiteX0" fmla="*/ 154044 w 1573162"/>
              <a:gd name="connsiteY0" fmla="*/ 0 h 3072580"/>
              <a:gd name="connsiteX1" fmla="*/ 1419118 w 1573162"/>
              <a:gd name="connsiteY1" fmla="*/ 0 h 3072580"/>
              <a:gd name="connsiteX2" fmla="*/ 1573162 w 1573162"/>
              <a:gd name="connsiteY2" fmla="*/ 154044 h 3072580"/>
              <a:gd name="connsiteX3" fmla="*/ 1573162 w 1573162"/>
              <a:gd name="connsiteY3" fmla="*/ 2746472 h 3072580"/>
              <a:gd name="connsiteX4" fmla="*/ 1419118 w 1573162"/>
              <a:gd name="connsiteY4" fmla="*/ 2900516 h 3072580"/>
              <a:gd name="connsiteX5" fmla="*/ 886378 w 1573162"/>
              <a:gd name="connsiteY5" fmla="*/ 2900516 h 3072580"/>
              <a:gd name="connsiteX6" fmla="*/ 786581 w 1573162"/>
              <a:gd name="connsiteY6" fmla="*/ 3072580 h 3072580"/>
              <a:gd name="connsiteX7" fmla="*/ 686784 w 1573162"/>
              <a:gd name="connsiteY7" fmla="*/ 2900516 h 3072580"/>
              <a:gd name="connsiteX8" fmla="*/ 154044 w 1573162"/>
              <a:gd name="connsiteY8" fmla="*/ 2900516 h 3072580"/>
              <a:gd name="connsiteX9" fmla="*/ 0 w 1573162"/>
              <a:gd name="connsiteY9" fmla="*/ 2746472 h 3072580"/>
              <a:gd name="connsiteX10" fmla="*/ 0 w 1573162"/>
              <a:gd name="connsiteY10" fmla="*/ 154044 h 3072580"/>
              <a:gd name="connsiteX11" fmla="*/ 154044 w 1573162"/>
              <a:gd name="connsiteY11" fmla="*/ 0 h 307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3162" h="3072580">
                <a:moveTo>
                  <a:pt x="154044" y="0"/>
                </a:moveTo>
                <a:lnTo>
                  <a:pt x="1419118" y="0"/>
                </a:lnTo>
                <a:cubicBezTo>
                  <a:pt x="1504194" y="0"/>
                  <a:pt x="1573162" y="68968"/>
                  <a:pt x="1573162" y="154044"/>
                </a:cubicBezTo>
                <a:lnTo>
                  <a:pt x="1573162" y="2746472"/>
                </a:lnTo>
                <a:cubicBezTo>
                  <a:pt x="1573162" y="2831548"/>
                  <a:pt x="1504194" y="2900516"/>
                  <a:pt x="1419118" y="2900516"/>
                </a:cubicBezTo>
                <a:lnTo>
                  <a:pt x="886378" y="2900516"/>
                </a:lnTo>
                <a:lnTo>
                  <a:pt x="786581" y="3072580"/>
                </a:lnTo>
                <a:lnTo>
                  <a:pt x="686784" y="2900516"/>
                </a:lnTo>
                <a:lnTo>
                  <a:pt x="154044" y="2900516"/>
                </a:lnTo>
                <a:cubicBezTo>
                  <a:pt x="68968" y="2900516"/>
                  <a:pt x="0" y="2831548"/>
                  <a:pt x="0" y="2746472"/>
                </a:cubicBezTo>
                <a:lnTo>
                  <a:pt x="0" y="154044"/>
                </a:lnTo>
                <a:cubicBezTo>
                  <a:pt x="0" y="68968"/>
                  <a:pt x="68968" y="0"/>
                  <a:pt x="154044" y="0"/>
                </a:cubicBezTo>
                <a:close/>
              </a:path>
            </a:pathLst>
          </a:cu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69392" y="2075085"/>
            <a:ext cx="21015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后端设计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07580" y="2537048"/>
            <a:ext cx="1729832" cy="62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Vue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框架与后端进行交互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21728" y="2075085"/>
            <a:ext cx="21015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前端页面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65665" y="2537683"/>
            <a:ext cx="1729832" cy="62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Axios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进行客户端交互实现数据传递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60128" y="2075085"/>
            <a:ext cx="21015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前后交互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41349" y="2537048"/>
            <a:ext cx="1729832" cy="116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通过预设用例，对软件的各个功能进行正常测试与破坏性测试，完善软件功能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55497" y="2075085"/>
            <a:ext cx="21015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测试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934273" y="5041045"/>
            <a:ext cx="745524" cy="745524"/>
          </a:xfrm>
          <a:prstGeom prst="ellipse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4" name="图形 59"/>
          <p:cNvSpPr/>
          <p:nvPr/>
        </p:nvSpPr>
        <p:spPr bwMode="auto">
          <a:xfrm>
            <a:off x="7138644" y="5246157"/>
            <a:ext cx="336781" cy="335299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332364" y="5041045"/>
            <a:ext cx="745524" cy="745524"/>
          </a:xfrm>
          <a:prstGeom prst="ellipse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6" name="图形 12"/>
          <p:cNvSpPr/>
          <p:nvPr/>
        </p:nvSpPr>
        <p:spPr bwMode="auto">
          <a:xfrm>
            <a:off x="9550236" y="5260031"/>
            <a:ext cx="309779" cy="30841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38089" y="5041045"/>
            <a:ext cx="745524" cy="745524"/>
          </a:xfrm>
          <a:prstGeom prst="ellipse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36181" y="5041045"/>
            <a:ext cx="745524" cy="745524"/>
          </a:xfrm>
          <a:prstGeom prst="ellipse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40" name="图形 2"/>
          <p:cNvSpPr/>
          <p:nvPr/>
        </p:nvSpPr>
        <p:spPr bwMode="auto">
          <a:xfrm>
            <a:off x="4754880" y="5259705"/>
            <a:ext cx="308610" cy="308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1" name="图形 1"/>
          <p:cNvSpPr/>
          <p:nvPr/>
        </p:nvSpPr>
        <p:spPr bwMode="auto">
          <a:xfrm>
            <a:off x="4879340" y="5307965"/>
            <a:ext cx="73025" cy="723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0" y="0"/>
                </a:moveTo>
                <a:cubicBezTo>
                  <a:pt x="9025" y="0"/>
                  <a:pt x="0" y="9025"/>
                  <a:pt x="0" y="20160"/>
                </a:cubicBezTo>
                <a:cubicBezTo>
                  <a:pt x="0" y="20954"/>
                  <a:pt x="644" y="21600"/>
                  <a:pt x="1440" y="21600"/>
                </a:cubicBezTo>
                <a:cubicBezTo>
                  <a:pt x="2235" y="21600"/>
                  <a:pt x="2880" y="20954"/>
                  <a:pt x="2880" y="20160"/>
                </a:cubicBezTo>
                <a:cubicBezTo>
                  <a:pt x="2880" y="10618"/>
                  <a:pt x="10617" y="2880"/>
                  <a:pt x="20160" y="2880"/>
                </a:cubicBezTo>
                <a:cubicBezTo>
                  <a:pt x="20955" y="2880"/>
                  <a:pt x="21599" y="2234"/>
                  <a:pt x="21599" y="1440"/>
                </a:cubicBezTo>
                <a:cubicBezTo>
                  <a:pt x="21599" y="645"/>
                  <a:pt x="20955" y="0"/>
                  <a:pt x="201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2" name="图形 7"/>
          <p:cNvSpPr>
            <a:spLocks noEditPoints="1"/>
          </p:cNvSpPr>
          <p:nvPr/>
        </p:nvSpPr>
        <p:spPr bwMode="auto">
          <a:xfrm>
            <a:off x="2385681" y="5246631"/>
            <a:ext cx="250343" cy="334355"/>
          </a:xfrm>
          <a:custGeom>
            <a:avLst/>
            <a:gdLst>
              <a:gd name="T0" fmla="*/ 173 w 188"/>
              <a:gd name="T1" fmla="*/ 16 h 251"/>
              <a:gd name="T2" fmla="*/ 188 w 188"/>
              <a:gd name="T3" fmla="*/ 16 h 251"/>
              <a:gd name="T4" fmla="*/ 188 w 188"/>
              <a:gd name="T5" fmla="*/ 0 h 251"/>
              <a:gd name="T6" fmla="*/ 0 w 188"/>
              <a:gd name="T7" fmla="*/ 0 h 251"/>
              <a:gd name="T8" fmla="*/ 0 w 188"/>
              <a:gd name="T9" fmla="*/ 16 h 251"/>
              <a:gd name="T10" fmla="*/ 15 w 188"/>
              <a:gd name="T11" fmla="*/ 16 h 251"/>
              <a:gd name="T12" fmla="*/ 15 w 188"/>
              <a:gd name="T13" fmla="*/ 31 h 251"/>
              <a:gd name="T14" fmla="*/ 23 w 188"/>
              <a:gd name="T15" fmla="*/ 31 h 251"/>
              <a:gd name="T16" fmla="*/ 48 w 188"/>
              <a:gd name="T17" fmla="*/ 118 h 251"/>
              <a:gd name="T18" fmla="*/ 61 w 188"/>
              <a:gd name="T19" fmla="*/ 126 h 251"/>
              <a:gd name="T20" fmla="*/ 48 w 188"/>
              <a:gd name="T21" fmla="*/ 134 h 251"/>
              <a:gd name="T22" fmla="*/ 23 w 188"/>
              <a:gd name="T23" fmla="*/ 220 h 251"/>
              <a:gd name="T24" fmla="*/ 15 w 188"/>
              <a:gd name="T25" fmla="*/ 220 h 251"/>
              <a:gd name="T26" fmla="*/ 15 w 188"/>
              <a:gd name="T27" fmla="*/ 236 h 251"/>
              <a:gd name="T28" fmla="*/ 0 w 188"/>
              <a:gd name="T29" fmla="*/ 236 h 251"/>
              <a:gd name="T30" fmla="*/ 0 w 188"/>
              <a:gd name="T31" fmla="*/ 251 h 251"/>
              <a:gd name="T32" fmla="*/ 188 w 188"/>
              <a:gd name="T33" fmla="*/ 251 h 251"/>
              <a:gd name="T34" fmla="*/ 188 w 188"/>
              <a:gd name="T35" fmla="*/ 236 h 251"/>
              <a:gd name="T36" fmla="*/ 173 w 188"/>
              <a:gd name="T37" fmla="*/ 236 h 251"/>
              <a:gd name="T38" fmla="*/ 173 w 188"/>
              <a:gd name="T39" fmla="*/ 220 h 251"/>
              <a:gd name="T40" fmla="*/ 165 w 188"/>
              <a:gd name="T41" fmla="*/ 220 h 251"/>
              <a:gd name="T42" fmla="*/ 140 w 188"/>
              <a:gd name="T43" fmla="*/ 134 h 251"/>
              <a:gd name="T44" fmla="*/ 127 w 188"/>
              <a:gd name="T45" fmla="*/ 126 h 251"/>
              <a:gd name="T46" fmla="*/ 140 w 188"/>
              <a:gd name="T47" fmla="*/ 118 h 251"/>
              <a:gd name="T48" fmla="*/ 165 w 188"/>
              <a:gd name="T49" fmla="*/ 31 h 251"/>
              <a:gd name="T50" fmla="*/ 173 w 188"/>
              <a:gd name="T51" fmla="*/ 31 h 251"/>
              <a:gd name="T52" fmla="*/ 173 w 188"/>
              <a:gd name="T53" fmla="*/ 16 h 251"/>
              <a:gd name="T54" fmla="*/ 131 w 188"/>
              <a:gd name="T55" fmla="*/ 105 h 251"/>
              <a:gd name="T56" fmla="*/ 110 w 188"/>
              <a:gd name="T57" fmla="*/ 116 h 251"/>
              <a:gd name="T58" fmla="*/ 110 w 188"/>
              <a:gd name="T59" fmla="*/ 136 h 251"/>
              <a:gd name="T60" fmla="*/ 131 w 188"/>
              <a:gd name="T61" fmla="*/ 146 h 251"/>
              <a:gd name="T62" fmla="*/ 150 w 188"/>
              <a:gd name="T63" fmla="*/ 217 h 251"/>
              <a:gd name="T64" fmla="*/ 148 w 188"/>
              <a:gd name="T65" fmla="*/ 220 h 251"/>
              <a:gd name="T66" fmla="*/ 132 w 188"/>
              <a:gd name="T67" fmla="*/ 220 h 251"/>
              <a:gd name="T68" fmla="*/ 120 w 188"/>
              <a:gd name="T69" fmla="*/ 183 h 251"/>
              <a:gd name="T70" fmla="*/ 102 w 188"/>
              <a:gd name="T71" fmla="*/ 174 h 251"/>
              <a:gd name="T72" fmla="*/ 102 w 188"/>
              <a:gd name="T73" fmla="*/ 109 h 251"/>
              <a:gd name="T74" fmla="*/ 128 w 188"/>
              <a:gd name="T75" fmla="*/ 98 h 251"/>
              <a:gd name="T76" fmla="*/ 143 w 188"/>
              <a:gd name="T77" fmla="*/ 79 h 251"/>
              <a:gd name="T78" fmla="*/ 46 w 188"/>
              <a:gd name="T79" fmla="*/ 79 h 251"/>
              <a:gd name="T80" fmla="*/ 60 w 188"/>
              <a:gd name="T81" fmla="*/ 98 h 251"/>
              <a:gd name="T82" fmla="*/ 86 w 188"/>
              <a:gd name="T83" fmla="*/ 109 h 251"/>
              <a:gd name="T84" fmla="*/ 86 w 188"/>
              <a:gd name="T85" fmla="*/ 174 h 251"/>
              <a:gd name="T86" fmla="*/ 68 w 188"/>
              <a:gd name="T87" fmla="*/ 183 h 251"/>
              <a:gd name="T88" fmla="*/ 56 w 188"/>
              <a:gd name="T89" fmla="*/ 220 h 251"/>
              <a:gd name="T90" fmla="*/ 40 w 188"/>
              <a:gd name="T91" fmla="*/ 220 h 251"/>
              <a:gd name="T92" fmla="*/ 38 w 188"/>
              <a:gd name="T93" fmla="*/ 217 h 251"/>
              <a:gd name="T94" fmla="*/ 57 w 188"/>
              <a:gd name="T95" fmla="*/ 146 h 251"/>
              <a:gd name="T96" fmla="*/ 78 w 188"/>
              <a:gd name="T97" fmla="*/ 136 h 251"/>
              <a:gd name="T98" fmla="*/ 78 w 188"/>
              <a:gd name="T99" fmla="*/ 116 h 251"/>
              <a:gd name="T100" fmla="*/ 57 w 188"/>
              <a:gd name="T101" fmla="*/ 105 h 251"/>
              <a:gd name="T102" fmla="*/ 38 w 188"/>
              <a:gd name="T103" fmla="*/ 34 h 251"/>
              <a:gd name="T104" fmla="*/ 40 w 188"/>
              <a:gd name="T105" fmla="*/ 31 h 251"/>
              <a:gd name="T106" fmla="*/ 148 w 188"/>
              <a:gd name="T107" fmla="*/ 31 h 251"/>
              <a:gd name="T108" fmla="*/ 150 w 188"/>
              <a:gd name="T109" fmla="*/ 34 h 251"/>
              <a:gd name="T110" fmla="*/ 131 w 188"/>
              <a:gd name="T111" fmla="*/ 105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8" h="251">
                <a:moveTo>
                  <a:pt x="173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31"/>
                  <a:pt x="15" y="31"/>
                  <a:pt x="15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12" y="62"/>
                  <a:pt x="21" y="98"/>
                  <a:pt x="48" y="118"/>
                </a:cubicBezTo>
                <a:cubicBezTo>
                  <a:pt x="52" y="121"/>
                  <a:pt x="56" y="123"/>
                  <a:pt x="61" y="126"/>
                </a:cubicBezTo>
                <a:cubicBezTo>
                  <a:pt x="56" y="128"/>
                  <a:pt x="52" y="130"/>
                  <a:pt x="48" y="134"/>
                </a:cubicBezTo>
                <a:cubicBezTo>
                  <a:pt x="21" y="154"/>
                  <a:pt x="12" y="189"/>
                  <a:pt x="23" y="220"/>
                </a:cubicBezTo>
                <a:cubicBezTo>
                  <a:pt x="15" y="220"/>
                  <a:pt x="15" y="220"/>
                  <a:pt x="15" y="220"/>
                </a:cubicBezTo>
                <a:cubicBezTo>
                  <a:pt x="15" y="236"/>
                  <a:pt x="15" y="236"/>
                  <a:pt x="15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0" y="251"/>
                  <a:pt x="0" y="251"/>
                </a:cubicBezTo>
                <a:cubicBezTo>
                  <a:pt x="188" y="251"/>
                  <a:pt x="188" y="251"/>
                  <a:pt x="188" y="251"/>
                </a:cubicBezTo>
                <a:cubicBezTo>
                  <a:pt x="188" y="236"/>
                  <a:pt x="188" y="236"/>
                  <a:pt x="188" y="236"/>
                </a:cubicBezTo>
                <a:cubicBezTo>
                  <a:pt x="173" y="236"/>
                  <a:pt x="173" y="236"/>
                  <a:pt x="173" y="236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77" y="189"/>
                  <a:pt x="167" y="154"/>
                  <a:pt x="140" y="134"/>
                </a:cubicBezTo>
                <a:cubicBezTo>
                  <a:pt x="136" y="130"/>
                  <a:pt x="132" y="128"/>
                  <a:pt x="127" y="126"/>
                </a:cubicBezTo>
                <a:cubicBezTo>
                  <a:pt x="132" y="123"/>
                  <a:pt x="136" y="121"/>
                  <a:pt x="140" y="118"/>
                </a:cubicBezTo>
                <a:cubicBezTo>
                  <a:pt x="167" y="98"/>
                  <a:pt x="177" y="62"/>
                  <a:pt x="165" y="31"/>
                </a:cubicBezTo>
                <a:cubicBezTo>
                  <a:pt x="173" y="31"/>
                  <a:pt x="173" y="31"/>
                  <a:pt x="173" y="31"/>
                </a:cubicBezTo>
                <a:lnTo>
                  <a:pt x="173" y="16"/>
                </a:lnTo>
                <a:close/>
                <a:moveTo>
                  <a:pt x="131" y="105"/>
                </a:moveTo>
                <a:cubicBezTo>
                  <a:pt x="124" y="110"/>
                  <a:pt x="117" y="114"/>
                  <a:pt x="110" y="116"/>
                </a:cubicBezTo>
                <a:cubicBezTo>
                  <a:pt x="110" y="136"/>
                  <a:pt x="110" y="136"/>
                  <a:pt x="110" y="136"/>
                </a:cubicBezTo>
                <a:cubicBezTo>
                  <a:pt x="117" y="138"/>
                  <a:pt x="124" y="141"/>
                  <a:pt x="131" y="146"/>
                </a:cubicBezTo>
                <a:cubicBezTo>
                  <a:pt x="152" y="163"/>
                  <a:pt x="160" y="192"/>
                  <a:pt x="150" y="217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32" y="220"/>
                  <a:pt x="132" y="220"/>
                  <a:pt x="132" y="220"/>
                </a:cubicBezTo>
                <a:cubicBezTo>
                  <a:pt x="135" y="207"/>
                  <a:pt x="131" y="193"/>
                  <a:pt x="120" y="183"/>
                </a:cubicBezTo>
                <a:cubicBezTo>
                  <a:pt x="115" y="178"/>
                  <a:pt x="109" y="175"/>
                  <a:pt x="102" y="174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11" y="108"/>
                  <a:pt x="120" y="104"/>
                  <a:pt x="128" y="98"/>
                </a:cubicBezTo>
                <a:cubicBezTo>
                  <a:pt x="134" y="93"/>
                  <a:pt x="139" y="86"/>
                  <a:pt x="143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9" y="86"/>
                  <a:pt x="54" y="93"/>
                  <a:pt x="60" y="98"/>
                </a:cubicBezTo>
                <a:cubicBezTo>
                  <a:pt x="68" y="104"/>
                  <a:pt x="77" y="108"/>
                  <a:pt x="86" y="109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75"/>
                  <a:pt x="73" y="178"/>
                  <a:pt x="68" y="183"/>
                </a:cubicBezTo>
                <a:cubicBezTo>
                  <a:pt x="57" y="193"/>
                  <a:pt x="53" y="207"/>
                  <a:pt x="56" y="220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38" y="217"/>
                  <a:pt x="38" y="217"/>
                  <a:pt x="38" y="217"/>
                </a:cubicBezTo>
                <a:cubicBezTo>
                  <a:pt x="28" y="192"/>
                  <a:pt x="36" y="163"/>
                  <a:pt x="57" y="146"/>
                </a:cubicBezTo>
                <a:cubicBezTo>
                  <a:pt x="64" y="141"/>
                  <a:pt x="71" y="138"/>
                  <a:pt x="78" y="13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1" y="114"/>
                  <a:pt x="64" y="110"/>
                  <a:pt x="57" y="105"/>
                </a:cubicBezTo>
                <a:cubicBezTo>
                  <a:pt x="36" y="89"/>
                  <a:pt x="28" y="60"/>
                  <a:pt x="38" y="34"/>
                </a:cubicBezTo>
                <a:cubicBezTo>
                  <a:pt x="40" y="31"/>
                  <a:pt x="40" y="31"/>
                  <a:pt x="40" y="31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60" y="60"/>
                  <a:pt x="152" y="89"/>
                  <a:pt x="131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5445" y="2597150"/>
            <a:ext cx="1886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数据存储于后端</a:t>
            </a:r>
            <a:r>
              <a:rPr lang="en-US" altLang="zh-CN"/>
              <a:t>Mysql</a:t>
            </a:r>
            <a:r>
              <a:rPr lang="zh-CN" altLang="en-US"/>
              <a:t>数据库，调用已有的接口语句进行功能实现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4348606" y="2726240"/>
            <a:ext cx="7039283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错误总结与回顾</a:t>
            </a:r>
            <a:endParaRPr lang="zh-CN" altLang="en-US" sz="4800" b="1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r>
              <a:rPr lang="en-US" altLang="zh-CN" sz="2000" dirty="0">
                <a:solidFill>
                  <a:srgbClr val="2D4F6A"/>
                </a:solidFill>
                <a:cs typeface="+mn-ea"/>
                <a:sym typeface="+mn-lt"/>
              </a:rPr>
              <a:t> summary and Lookback</a:t>
            </a:r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36"/>
          <p:cNvSpPr txBox="1"/>
          <p:nvPr/>
        </p:nvSpPr>
        <p:spPr>
          <a:xfrm>
            <a:off x="5734050" y="4222750"/>
            <a:ext cx="5654040" cy="70929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335" dirty="0">
                <a:solidFill>
                  <a:srgbClr val="2D4F6A"/>
                </a:solidFill>
                <a:cs typeface="+mn-ea"/>
                <a:sym typeface="+mn-lt"/>
              </a:rPr>
              <a:t>总结了开发过程中前、后端出现的实现问题</a:t>
            </a:r>
            <a:endParaRPr lang="zh-CN" altLang="en-US" sz="1335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zh-CN" altLang="en-US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3" name="文本框 17"/>
          <p:cNvSpPr txBox="1"/>
          <p:nvPr/>
        </p:nvSpPr>
        <p:spPr>
          <a:xfrm>
            <a:off x="7582969" y="1896745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04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01552" y="4001939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 flipH="1">
            <a:off x="3027680" y="0"/>
            <a:ext cx="916432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29105" y="2245995"/>
            <a:ext cx="51396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问卷星</a:t>
            </a:r>
            <a:r>
              <a:rPr lang="zh-CN" sz="2800" b="1" dirty="0">
                <a:solidFill>
                  <a:srgbClr val="2D4F6A"/>
                </a:solidFill>
                <a:cs typeface="+mn-ea"/>
                <a:sym typeface="+mn-lt"/>
              </a:rPr>
              <a:t>项目功能与特点</a:t>
            </a:r>
            <a:endParaRPr lang="zh-CN" sz="2800" b="1" dirty="0">
              <a:solidFill>
                <a:srgbClr val="2D4F6A"/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rgbClr val="2D4F6A"/>
                </a:solidFill>
                <a:cs typeface="+mn-ea"/>
                <a:sym typeface="+mn-lt"/>
              </a:rPr>
              <a:t>Research methods and Relevent knowledge</a:t>
            </a:r>
            <a:endParaRPr lang="en-US" altLang="zh-CN" sz="16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41" name="文本框 10"/>
          <p:cNvSpPr txBox="1"/>
          <p:nvPr/>
        </p:nvSpPr>
        <p:spPr>
          <a:xfrm>
            <a:off x="1718310" y="4255135"/>
            <a:ext cx="5113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开发过程与实践总结</a:t>
            </a:r>
            <a:endParaRPr lang="zh-CN" altLang="en-US" sz="2800" b="1" dirty="0">
              <a:solidFill>
                <a:srgbClr val="2D4F6A"/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rgbClr val="2D4F6A"/>
                </a:solidFill>
                <a:cs typeface="+mn-ea"/>
                <a:sym typeface="+mn-lt"/>
              </a:rPr>
              <a:t>Summary of the development process and practices</a:t>
            </a:r>
            <a:endParaRPr lang="en-US" altLang="zh-CN" sz="16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1729105" y="3250565"/>
            <a:ext cx="4023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研究方法及</a:t>
            </a:r>
            <a:r>
              <a:rPr lang="zh-CN" sz="2800" b="1" dirty="0">
                <a:solidFill>
                  <a:srgbClr val="2D4F6A"/>
                </a:solidFill>
                <a:cs typeface="+mn-ea"/>
                <a:sym typeface="+mn-lt"/>
              </a:rPr>
              <a:t>相关知识</a:t>
            </a:r>
            <a:r>
              <a:rPr lang="en-US" altLang="zh-CN" sz="1600" dirty="0">
                <a:solidFill>
                  <a:srgbClr val="2D4F6A"/>
                </a:solidFill>
                <a:cs typeface="+mn-ea"/>
                <a:sym typeface="+mn-lt"/>
              </a:rPr>
              <a:t>QueryStar- function and testing</a:t>
            </a:r>
            <a:endParaRPr lang="en-US" altLang="zh-CN" sz="16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endParaRPr lang="en-US" altLang="zh-CN" sz="16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0" name="文本框 10"/>
          <p:cNvSpPr txBox="1"/>
          <p:nvPr/>
        </p:nvSpPr>
        <p:spPr>
          <a:xfrm>
            <a:off x="1718310" y="5259705"/>
            <a:ext cx="37115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2D4F6A"/>
                </a:solidFill>
                <a:cs typeface="+mn-ea"/>
                <a:sym typeface="+mn-lt"/>
              </a:rPr>
              <a:t>错误总结与回顾</a:t>
            </a:r>
            <a:endParaRPr lang="zh-CN" sz="2800" b="1" dirty="0">
              <a:solidFill>
                <a:srgbClr val="2D4F6A"/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rgbClr val="2D4F6A"/>
                </a:solidFill>
                <a:cs typeface="+mn-ea"/>
                <a:sym typeface="+mn-lt"/>
              </a:rPr>
              <a:t> summary and Look back</a:t>
            </a:r>
            <a:endParaRPr lang="en-US" altLang="zh-CN" sz="16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11555" y="2257425"/>
            <a:ext cx="701040" cy="701040"/>
            <a:chOff x="2244" y="3618"/>
            <a:chExt cx="1104" cy="1104"/>
          </a:xfrm>
        </p:grpSpPr>
        <p:sp>
          <p:nvSpPr>
            <p:cNvPr id="30" name="菱形 29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46327" y="330854"/>
            <a:ext cx="24818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spc="-225" dirty="0">
                <a:solidFill>
                  <a:srgbClr val="2D4F6A"/>
                </a:solidFill>
                <a:cs typeface="+mn-ea"/>
                <a:sym typeface="+mn-lt"/>
              </a:rPr>
              <a:t>目录</a:t>
            </a:r>
            <a:endParaRPr lang="zh-CN" altLang="en-US" sz="6600" b="1" spc="-22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7767" y="1256030"/>
            <a:ext cx="252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2D4F6A"/>
                </a:solidFill>
                <a:cs typeface="+mn-ea"/>
                <a:sym typeface="+mn-lt"/>
              </a:rPr>
              <a:t>CONTENTS</a:t>
            </a:r>
            <a:endParaRPr lang="en-US" altLang="zh-CN" sz="2400" spc="3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959687" y="1749594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011555" y="3273425"/>
            <a:ext cx="701040" cy="701040"/>
            <a:chOff x="2244" y="3618"/>
            <a:chExt cx="1104" cy="1104"/>
          </a:xfrm>
        </p:grpSpPr>
        <p:sp>
          <p:nvSpPr>
            <p:cNvPr id="5" name="菱形 4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6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1555" y="4289425"/>
            <a:ext cx="701040" cy="701040"/>
            <a:chOff x="2244" y="3618"/>
            <a:chExt cx="1104" cy="1104"/>
          </a:xfrm>
        </p:grpSpPr>
        <p:sp>
          <p:nvSpPr>
            <p:cNvPr id="9" name="菱形 8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10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11555" y="5305425"/>
            <a:ext cx="701040" cy="701040"/>
            <a:chOff x="2244" y="3618"/>
            <a:chExt cx="1104" cy="1104"/>
          </a:xfrm>
        </p:grpSpPr>
        <p:sp>
          <p:nvSpPr>
            <p:cNvPr id="13" name="菱形 12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15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0"/>
          <p:cNvSpPr txBox="1"/>
          <p:nvPr/>
        </p:nvSpPr>
        <p:spPr>
          <a:xfrm>
            <a:off x="392573" y="248010"/>
            <a:ext cx="2493088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错误总结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Error summary 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26135" y="1900555"/>
            <a:ext cx="3535045" cy="3535045"/>
          </a:xfrm>
          <a:prstGeom prst="ellipse">
            <a:avLst/>
          </a:prstGeom>
          <a:blipFill rotWithShape="1">
            <a:blip r:embed="rId1"/>
            <a:stretch>
              <a:fillRect t="-3000" r="-14000" b="-1000"/>
            </a:stretch>
          </a:blipFill>
          <a:ln w="1016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85995" y="2117090"/>
            <a:ext cx="287083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页面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设计时，开始的方法是在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中加空格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后来改进了方法，使用了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CSS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对格式进行优化处理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85995" y="1685925"/>
            <a:ext cx="246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dirty="0">
                <a:solidFill>
                  <a:srgbClr val="2D4F6A"/>
                </a:solidFill>
                <a:cs typeface="+mn-ea"/>
                <a:sym typeface="+mn-lt"/>
              </a:rPr>
              <a:t>错误总结</a:t>
            </a:r>
            <a:endParaRPr lang="zh-CN" altLang="en-US" sz="2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323580" y="2117090"/>
            <a:ext cx="287083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在用户注册时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开始时出现了显示注册成功后端却无数据产生的问题，修改了注册时产生数据的逻辑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5995" y="4317365"/>
            <a:ext cx="287083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问卷部分会出现不填写（内容为空）就会报错的问题，通过对后端返回的错误信息进行处理避免了报错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2965" y="5121910"/>
            <a:ext cx="425450" cy="425450"/>
          </a:xfrm>
          <a:prstGeom prst="ellipse">
            <a:avLst/>
          </a:prstGeom>
          <a:solidFill>
            <a:srgbClr val="2D4F6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1295400" y="1740535"/>
            <a:ext cx="10001250" cy="395732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67230" y="1917700"/>
            <a:ext cx="8969375" cy="319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网页版问卷星软件开发历时两个月，期间我们在开发过程中遇到了许多软件上和技术上问题，面对这些问题，我们认真学习了相关知识，在网上了查阅有关资料后找出了解决方案，期间也少不了其他有开发经验同学的无私帮助。</a:t>
            </a:r>
            <a:endParaRPr lang="zh-CN" altLang="en-US" sz="1600" kern="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lt"/>
            </a:endParaRPr>
          </a:p>
          <a:p>
            <a:pPr indent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在软件开发实训中，从后端设计到前端页面，从局部处理到整体规划，从存储结构到报文交互，小组成员群策群力、互补缺漏，不断完善程序、解决问题，收获颇丰。对于</a:t>
            </a:r>
            <a:r>
              <a:rPr lang="en-US" altLang="zh-CN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Vue</a:t>
            </a:r>
            <a:r>
              <a:rPr lang="zh-CN" altLang="en-US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和</a:t>
            </a:r>
            <a:r>
              <a:rPr lang="en-US" altLang="zh-CN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Springboot</a:t>
            </a:r>
            <a:r>
              <a:rPr lang="zh-CN" altLang="en-US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框架的结构与使用，前后端交互的原理与过程，</a:t>
            </a:r>
            <a:r>
              <a:rPr lang="en-US" altLang="zh-CN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mysql</a:t>
            </a:r>
            <a:r>
              <a:rPr lang="zh-CN" altLang="en-US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的存储结构，相关软件的使用配置方法都有了第一次的新认知，软件开发能力得到了全方位的提升。</a:t>
            </a:r>
            <a:endParaRPr lang="zh-CN" altLang="en-US" sz="1600" kern="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lt"/>
            </a:endParaRPr>
          </a:p>
          <a:p>
            <a:pPr indent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此外，实践过程中的阶段性任务提交，也使我们对于软件开发的整体流程有了清晰的认识，对于今后的实习和实践无疑大有裨益。</a:t>
            </a:r>
            <a:endParaRPr lang="zh-CN" altLang="en-US" sz="1600" kern="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3465" y="2628067"/>
            <a:ext cx="961390" cy="2136403"/>
            <a:chOff x="1071" y="4013"/>
            <a:chExt cx="1342" cy="2982"/>
          </a:xfrm>
        </p:grpSpPr>
        <p:sp>
          <p:nvSpPr>
            <p:cNvPr id="7" name="菱形 6"/>
            <p:cNvSpPr/>
            <p:nvPr/>
          </p:nvSpPr>
          <p:spPr>
            <a:xfrm>
              <a:off x="1099" y="4013"/>
              <a:ext cx="1276" cy="1276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solidFill>
                  <a:srgbClr val="6A65AD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"/>
            <p:cNvSpPr>
              <a:spLocks noChangeArrowheads="1"/>
            </p:cNvSpPr>
            <p:nvPr/>
          </p:nvSpPr>
          <p:spPr bwMode="auto">
            <a:xfrm>
              <a:off x="1071" y="4309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cs typeface="+mn-ea"/>
                  <a:sym typeface="+mn-lt"/>
                </a:rPr>
                <a:t>回</a:t>
              </a:r>
              <a:r>
                <a:rPr lang="en-US" altLang="zh-CN" sz="3500" dirty="0">
                  <a:solidFill>
                    <a:schemeClr val="bg1"/>
                  </a:solidFill>
                  <a:cs typeface="+mn-ea"/>
                  <a:sym typeface="+mn-lt"/>
                </a:rPr>
                <a:t>      </a:t>
              </a:r>
              <a:endParaRPr lang="zh-CN" altLang="en-US" sz="3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1099" y="5719"/>
              <a:ext cx="1276" cy="1276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solidFill>
                  <a:srgbClr val="6A65AD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2"/>
            <p:cNvSpPr>
              <a:spLocks noChangeArrowheads="1"/>
            </p:cNvSpPr>
            <p:nvPr/>
          </p:nvSpPr>
          <p:spPr bwMode="auto">
            <a:xfrm>
              <a:off x="1071" y="6015"/>
              <a:ext cx="1342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3500" dirty="0">
                  <a:solidFill>
                    <a:schemeClr val="bg1"/>
                  </a:solidFill>
                  <a:cs typeface="+mn-ea"/>
                  <a:sym typeface="+mn-lt"/>
                </a:rPr>
                <a:t>顾</a:t>
              </a:r>
              <a:r>
                <a:rPr lang="en-US" altLang="zh-CN" sz="3500" dirty="0">
                  <a:solidFill>
                    <a:schemeClr val="bg1"/>
                  </a:solidFill>
                  <a:cs typeface="+mn-ea"/>
                  <a:sym typeface="+mn-lt"/>
                </a:rPr>
                <a:t>      </a:t>
              </a:r>
              <a:endParaRPr lang="zh-CN" altLang="en-US" sz="3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10"/>
          <p:cNvSpPr txBox="1"/>
          <p:nvPr/>
        </p:nvSpPr>
        <p:spPr>
          <a:xfrm>
            <a:off x="392573" y="248010"/>
            <a:ext cx="2493088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总结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 summary 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9" name="文本框 24"/>
          <p:cNvSpPr txBox="1"/>
          <p:nvPr/>
        </p:nvSpPr>
        <p:spPr>
          <a:xfrm>
            <a:off x="6909435" y="5430520"/>
            <a:ext cx="4525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软件学院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  </a:t>
            </a:r>
            <a:r>
              <a:rPr lang="zh-CN" sz="1800" dirty="0">
                <a:solidFill>
                  <a:srgbClr val="2D4F6A"/>
                </a:solidFill>
                <a:cs typeface="+mn-ea"/>
                <a:sym typeface="+mn-lt"/>
              </a:rPr>
              <a:t>软件工程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22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级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1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班</a:t>
            </a:r>
            <a:endParaRPr lang="zh-CN" altLang="en-US" sz="1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45455" y="3667125"/>
            <a:ext cx="5757545" cy="325755"/>
            <a:chOff x="1722345" y="4604579"/>
            <a:chExt cx="4511158" cy="216027"/>
          </a:xfrm>
          <a:solidFill>
            <a:srgbClr val="2D4F6A"/>
          </a:solidFill>
        </p:grpSpPr>
        <p:sp>
          <p:nvSpPr>
            <p:cNvPr id="16" name="矩形 26"/>
            <p:cNvSpPr/>
            <p:nvPr/>
          </p:nvSpPr>
          <p:spPr>
            <a:xfrm>
              <a:off x="1722345" y="4604579"/>
              <a:ext cx="2880733" cy="216027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答辩人：刘一帆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林志轩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李桂羽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导师：郭芬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任意多边形 5"/>
          <p:cNvSpPr>
            <a:spLocks noEditPoints="1"/>
          </p:cNvSpPr>
          <p:nvPr/>
        </p:nvSpPr>
        <p:spPr bwMode="auto">
          <a:xfrm>
            <a:off x="10203180" y="59118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  <p:sp>
        <p:nvSpPr>
          <p:cNvPr id="42" name="文本框 28"/>
          <p:cNvSpPr txBox="1"/>
          <p:nvPr/>
        </p:nvSpPr>
        <p:spPr>
          <a:xfrm>
            <a:off x="4523105" y="2258695"/>
            <a:ext cx="6911975" cy="1013460"/>
          </a:xfrm>
          <a:prstGeom prst="rect">
            <a:avLst/>
          </a:prstGeom>
          <a:noFill/>
        </p:spPr>
        <p:txBody>
          <a:bodyPr wrap="square" lIns="91413" tIns="45706" rIns="91413" bIns="45706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000" b="1" dirty="0">
                <a:solidFill>
                  <a:srgbClr val="2D4F6A"/>
                </a:solidFill>
                <a:cs typeface="+mn-ea"/>
                <a:sym typeface="+mn-lt"/>
              </a:rPr>
              <a:t>谢谢聆听</a:t>
            </a:r>
            <a:endParaRPr lang="zh-CN" altLang="en-US" sz="6000" b="1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43" name="文本框 30"/>
          <p:cNvSpPr txBox="1"/>
          <p:nvPr/>
        </p:nvSpPr>
        <p:spPr>
          <a:xfrm>
            <a:off x="5080000" y="3156585"/>
            <a:ext cx="6304280" cy="33591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en-US" altLang="zh-CN" sz="1600" cap="all" spc="300" dirty="0">
                <a:solidFill>
                  <a:srgbClr val="2D4F6A"/>
                </a:solidFill>
                <a:uFillTx/>
                <a:cs typeface="+mn-ea"/>
                <a:sym typeface="+mn-lt"/>
              </a:rPr>
              <a:t>REPLY end</a:t>
            </a:r>
            <a:r>
              <a:rPr lang="zh-CN" altLang="en-US" sz="1600" cap="all" spc="300" dirty="0">
                <a:solidFill>
                  <a:srgbClr val="2D4F6A"/>
                </a:solidFill>
                <a:uFillTx/>
                <a:cs typeface="+mn-ea"/>
                <a:sym typeface="+mn-lt"/>
              </a:rPr>
              <a:t>，THANKS</a:t>
            </a:r>
            <a:r>
              <a:rPr lang="en-US" altLang="zh-CN" sz="1600" cap="all" spc="300" dirty="0">
                <a:solidFill>
                  <a:srgbClr val="2D4F6A"/>
                </a:solidFill>
                <a:uFillTx/>
                <a:cs typeface="+mn-ea"/>
                <a:sym typeface="+mn-lt"/>
              </a:rPr>
              <a:t> for</a:t>
            </a:r>
            <a:r>
              <a:rPr lang="zh-CN" altLang="en-US" sz="1600" cap="all" spc="300" dirty="0">
                <a:solidFill>
                  <a:srgbClr val="2D4F6A"/>
                </a:solidFill>
                <a:uFillTx/>
                <a:cs typeface="+mn-ea"/>
                <a:sym typeface="+mn-lt"/>
              </a:rPr>
              <a:t> </a:t>
            </a:r>
            <a:r>
              <a:rPr lang="en-US" altLang="zh-CN" sz="1600" cap="all" spc="300" dirty="0">
                <a:solidFill>
                  <a:srgbClr val="2D4F6A"/>
                </a:solidFill>
                <a:uFillTx/>
                <a:cs typeface="+mn-ea"/>
                <a:sym typeface="+mn-lt"/>
              </a:rPr>
              <a:t>Listening</a:t>
            </a:r>
            <a:endParaRPr lang="en-US" altLang="zh-CN" sz="1600" cap="all" spc="300" dirty="0">
              <a:solidFill>
                <a:srgbClr val="2D4F6A"/>
              </a:solidFill>
              <a:uFillTx/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0856797" y="5299879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4348606" y="2726240"/>
            <a:ext cx="7039283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问卷星</a:t>
            </a:r>
            <a:r>
              <a:rPr lang="zh-CN" sz="4800" b="1" dirty="0">
                <a:solidFill>
                  <a:srgbClr val="2D4F6A"/>
                </a:solidFill>
                <a:cs typeface="+mn-ea"/>
                <a:sym typeface="+mn-lt"/>
              </a:rPr>
              <a:t>项目功能与特点</a:t>
            </a:r>
            <a:endParaRPr lang="en-US" altLang="zh-CN" sz="4800" b="1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r>
              <a:rPr lang="en-US" altLang="zh-CN" sz="2000" dirty="0">
                <a:solidFill>
                  <a:srgbClr val="2D4F6A"/>
                </a:solidFill>
                <a:cs typeface="+mn-ea"/>
                <a:sym typeface="+mn-lt"/>
              </a:rPr>
              <a:t>QueryStar- function and specialty</a:t>
            </a:r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5734050" y="4222750"/>
            <a:ext cx="5654040" cy="67063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335" dirty="0">
                <a:solidFill>
                  <a:srgbClr val="2D4F6A"/>
                </a:solidFill>
                <a:cs typeface="+mn-ea"/>
                <a:sym typeface="+mn-lt"/>
              </a:rPr>
              <a:t>网页版问卷星软件基于</a:t>
            </a:r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Springboot+Vue</a:t>
            </a:r>
            <a:r>
              <a:rPr lang="zh-CN" altLang="en-US" sz="1335" dirty="0">
                <a:solidFill>
                  <a:srgbClr val="2D4F6A"/>
                </a:solidFill>
                <a:cs typeface="+mn-ea"/>
                <a:sym typeface="+mn-lt"/>
              </a:rPr>
              <a:t>框架下的开发方法</a:t>
            </a:r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,</a:t>
            </a:r>
            <a:endParaRPr lang="zh-CN" altLang="en-US" sz="1335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zh-CN" altLang="en-US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5" name="文本框 17"/>
          <p:cNvSpPr txBox="1"/>
          <p:nvPr/>
        </p:nvSpPr>
        <p:spPr>
          <a:xfrm>
            <a:off x="7582969" y="1896745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01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01552" y="4001939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问卷星基本功能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Specialty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91330" y="1525270"/>
            <a:ext cx="444944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270" y="1253203"/>
            <a:ext cx="38828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2D4F6A"/>
                </a:solidFill>
                <a:cs typeface="+mn-ea"/>
                <a:sym typeface="+mn-lt"/>
              </a:rPr>
              <a:t>一、基本功能支持</a:t>
            </a:r>
            <a:endParaRPr lang="zh-CN" altLang="en-US" sz="32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0" y="2263515"/>
            <a:ext cx="6844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·</a:t>
            </a:r>
            <a:r>
              <a:rPr lang="zh-CN" altLang="en-US" sz="2800" b="1" dirty="0"/>
              <a:t>问卷增删改查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·</a:t>
            </a:r>
            <a:r>
              <a:rPr lang="zh-CN" altLang="en-US" sz="2800" b="1" dirty="0"/>
              <a:t>用户的注册，登录，注销，修改账号信息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·</a:t>
            </a:r>
            <a:r>
              <a:rPr lang="zh-CN" altLang="en-US" sz="2800" b="1" dirty="0"/>
              <a:t>问卷填写，信息收集</a:t>
            </a:r>
            <a:endParaRPr lang="en-US" altLang="zh-CN" sz="2800" b="1" dirty="0"/>
          </a:p>
        </p:txBody>
      </p:sp>
      <p:sp>
        <p:nvSpPr>
          <p:cNvPr id="16" name="菱形 15"/>
          <p:cNvSpPr/>
          <p:nvPr/>
        </p:nvSpPr>
        <p:spPr>
          <a:xfrm>
            <a:off x="7690083" y="1374140"/>
            <a:ext cx="4109720" cy="4109720"/>
          </a:xfrm>
          <a:prstGeom prst="diamond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问卷星基本功能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Specialty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91330" y="1525270"/>
            <a:ext cx="444944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270" y="1253490"/>
            <a:ext cx="4707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2D4F6A"/>
                </a:solidFill>
                <a:cs typeface="+mn-ea"/>
                <a:sym typeface="+mn-lt"/>
              </a:rPr>
              <a:t>二、原版问卷星不足之处</a:t>
            </a:r>
            <a:endParaRPr lang="zh-CN" altLang="en-US" sz="32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0" y="2263515"/>
            <a:ext cx="6844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·</a:t>
            </a:r>
            <a:r>
              <a:rPr lang="zh-CN" altLang="en-US" sz="2800" b="1" dirty="0"/>
              <a:t>不支持用户对填写记录进行检索</a:t>
            </a:r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r>
              <a:rPr lang="zh-CN" altLang="en-US" sz="2800" b="1" dirty="0"/>
              <a:t>而我们的设计解决了这一问题，方便了用户与管理员使用，便于使用维护</a:t>
            </a:r>
            <a:endParaRPr lang="zh-CN" altLang="en-US" sz="2800" b="1" dirty="0"/>
          </a:p>
        </p:txBody>
      </p:sp>
      <p:pic>
        <p:nvPicPr>
          <p:cNvPr id="4" name="图片 3" descr="Screenshot_20240626_1123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0" y="1297940"/>
            <a:ext cx="1631315" cy="3589655"/>
          </a:xfrm>
          <a:prstGeom prst="rect">
            <a:avLst/>
          </a:prstGeom>
        </p:spPr>
      </p:pic>
      <p:pic>
        <p:nvPicPr>
          <p:cNvPr id="9" name="图片 8" descr="Screenshot_20240626_112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680" y="1402080"/>
            <a:ext cx="1431290" cy="314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28000" y="53765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个人中心与主页</a:t>
            </a:r>
            <a:r>
              <a:rPr lang="en-US" altLang="zh-CN"/>
              <a:t> </a:t>
            </a:r>
            <a:r>
              <a:rPr lang="zh-CN" altLang="en-US"/>
              <a:t>均无检索填写记录功能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问卷星特色功能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Specialty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91330" y="1525270"/>
            <a:ext cx="444944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2332" y="1304032"/>
            <a:ext cx="3908998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2D4F6A"/>
                </a:solidFill>
                <a:cs typeface="+mn-ea"/>
                <a:sym typeface="+mn-lt"/>
              </a:rPr>
              <a:t>三、特色功能支持</a:t>
            </a:r>
            <a:endParaRPr lang="zh-CN" altLang="en-US" sz="32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0" y="2271010"/>
            <a:ext cx="770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zh-CN" altLang="en-US" sz="2400" b="1" dirty="0"/>
              <a:t>管理员功能：管理所有问卷与用户信息</a:t>
            </a:r>
            <a:endParaRPr lang="zh-CN" altLang="en-US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3065967"/>
            <a:ext cx="5253132" cy="31624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29" y="3031960"/>
            <a:ext cx="5309623" cy="31964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问卷星特色功能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Specialty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91330" y="1525270"/>
            <a:ext cx="444944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2332" y="1304032"/>
            <a:ext cx="3908998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2D4F6A"/>
                </a:solidFill>
                <a:cs typeface="+mn-ea"/>
                <a:sym typeface="+mn-lt"/>
              </a:rPr>
              <a:t>三、特色功能支持</a:t>
            </a:r>
            <a:endParaRPr lang="zh-CN" altLang="en-US" sz="32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270" y="2271010"/>
            <a:ext cx="770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zh-CN" altLang="en-US" sz="2400" b="1" dirty="0"/>
              <a:t>填写记录功能：保存你的每一份记录！</a:t>
            </a:r>
            <a:endParaRPr lang="zh-CN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58" y="2920250"/>
            <a:ext cx="5695905" cy="3429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69" y="2935287"/>
            <a:ext cx="3572812" cy="3429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问卷星特色功能</a:t>
            </a:r>
            <a:endParaRPr lang="en-US" altLang="zh-CN" sz="24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l"/>
            <a:r>
              <a:rPr lang="en-US" altLang="zh-CN" sz="1335" dirty="0">
                <a:solidFill>
                  <a:srgbClr val="2D4F6A"/>
                </a:solidFill>
                <a:cs typeface="+mn-ea"/>
                <a:sym typeface="+mn-lt"/>
              </a:rPr>
              <a:t>Specialty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91330" y="1525270"/>
            <a:ext cx="444944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2332" y="1304032"/>
            <a:ext cx="3908998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2D4F6A"/>
                </a:solidFill>
                <a:cs typeface="+mn-ea"/>
                <a:sym typeface="+mn-lt"/>
              </a:rPr>
              <a:t>三、特色功能支持</a:t>
            </a:r>
            <a:endParaRPr lang="zh-CN" altLang="en-US" sz="32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270" y="2271010"/>
            <a:ext cx="770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zh-CN" altLang="en-US" sz="2400" b="1" dirty="0"/>
              <a:t>实时同步功能：排除每一份报错！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2853628"/>
            <a:ext cx="5618483" cy="33823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4" y="2853627"/>
            <a:ext cx="5618475" cy="33823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4348606" y="2726240"/>
            <a:ext cx="7039283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研究方法及</a:t>
            </a:r>
            <a:r>
              <a:rPr lang="zh-CN" sz="4800" b="1" dirty="0">
                <a:solidFill>
                  <a:srgbClr val="2D4F6A"/>
                </a:solidFill>
                <a:cs typeface="+mn-ea"/>
                <a:sym typeface="+mn-lt"/>
              </a:rPr>
              <a:t>相关知识</a:t>
            </a:r>
            <a:endParaRPr lang="zh-CN" altLang="en-US" sz="4800" b="1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r>
              <a:rPr lang="en-US" altLang="zh-CN" sz="2000" dirty="0">
                <a:solidFill>
                  <a:srgbClr val="2D4F6A"/>
                </a:solidFill>
                <a:cs typeface="+mn-ea"/>
                <a:sym typeface="+mn-lt"/>
              </a:rPr>
              <a:t>Research methods and Relevent knowledge</a:t>
            </a:r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5734050" y="4222750"/>
            <a:ext cx="5654040" cy="4000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335" dirty="0">
                <a:solidFill>
                  <a:srgbClr val="2D4F6A"/>
                </a:solidFill>
                <a:cs typeface="+mn-ea"/>
                <a:sym typeface="+mn-lt"/>
              </a:rPr>
              <a:t>介绍了问卷星中使用的技术</a:t>
            </a:r>
            <a:endParaRPr lang="zh-CN" altLang="en-US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" name="文本框 17"/>
          <p:cNvSpPr txBox="1"/>
          <p:nvPr/>
        </p:nvSpPr>
        <p:spPr>
          <a:xfrm>
            <a:off x="7582969" y="1896745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02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01552" y="4001939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PP_MARK_KEY" val="2a369f64-24a5-417c-90d3-61e170790297"/>
  <p:tag name="COMMONDATA" val="eyJoZGlkIjoiYmQ3ZTQ3NjZmY2ZhMzE0MzE4ZjhiNzA4YTBjYjI4NDU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kbyc5n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kbyc5n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2392</Words>
  <Application>WPS 演示</Application>
  <PresentationFormat>宽屏</PresentationFormat>
  <Paragraphs>275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Calibri</vt:lpstr>
      <vt:lpstr>华文中宋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WPS_1666087564</cp:lastModifiedBy>
  <cp:revision>257</cp:revision>
  <dcterms:created xsi:type="dcterms:W3CDTF">2016-05-20T12:59:00Z</dcterms:created>
  <dcterms:modified xsi:type="dcterms:W3CDTF">2024-06-26T03:27:40Z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1302C07618834D81A7E5B7BB7814EE91_12</vt:lpwstr>
  </property>
  <property fmtid="{D5CDD505-2E9C-101B-9397-08002B2CF9AE}" pid="3" name="KSOProductBuildVer">
    <vt:lpwstr>2052-11.1.0.14309</vt:lpwstr>
  </property>
</Properties>
</file>